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6" r:id="rId3"/>
    <p:sldId id="269" r:id="rId4"/>
    <p:sldId id="267" r:id="rId5"/>
    <p:sldId id="268" r:id="rId6"/>
    <p:sldId id="271" r:id="rId7"/>
    <p:sldId id="270" r:id="rId8"/>
    <p:sldId id="272" r:id="rId9"/>
    <p:sldId id="273" r:id="rId10"/>
    <p:sldId id="274" r:id="rId11"/>
    <p:sldId id="292" r:id="rId12"/>
    <p:sldId id="275" r:id="rId13"/>
    <p:sldId id="291" r:id="rId14"/>
    <p:sldId id="276" r:id="rId15"/>
    <p:sldId id="290" r:id="rId16"/>
    <p:sldId id="277" r:id="rId17"/>
    <p:sldId id="289" r:id="rId18"/>
    <p:sldId id="278" r:id="rId19"/>
    <p:sldId id="288" r:id="rId20"/>
    <p:sldId id="280" r:id="rId21"/>
    <p:sldId id="281" r:id="rId22"/>
    <p:sldId id="282" r:id="rId23"/>
    <p:sldId id="283" r:id="rId24"/>
    <p:sldId id="284" r:id="rId25"/>
    <p:sldId id="279" r:id="rId26"/>
    <p:sldId id="287" r:id="rId27"/>
    <p:sldId id="2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7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/>
    <p:restoredTop sz="94694"/>
  </p:normalViewPr>
  <p:slideViewPr>
    <p:cSldViewPr snapToGrid="0">
      <p:cViewPr varScale="1">
        <p:scale>
          <a:sx n="121" d="100"/>
          <a:sy n="121" d="100"/>
        </p:scale>
        <p:origin x="84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39D0A-861B-D348-A8B0-291BEFADB18F}" type="datetimeFigureOut">
              <a:rPr lang="en-US" smtClean="0"/>
              <a:t>1/13/25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E804D-E42B-6149-8F00-0AE92688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4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Introduction to comprehensive lighting design techniques for enhancing outdoor spaces, presented by the Alliance Outdoor Lighting team.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18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Silhouetting places light behind objects, like trees or sculptures, casting dramatic shadows for added depth and interest.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0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Shadowing adds texture and depth, casting shadows against walls or objects. It helps create a softer, natural look in outdoor areas.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19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Wall washing uses wide-beam lights to evenly illuminate flat surfaces, often for highlighting architectural walls and garden beds.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26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Grazing is a technique where lights are placed close to textured surfaces, highlighting their unique patterns, like stone walls or tree bark.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55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Mirror lighting leverages water's reflective properties, like pools or ponds, to double the lighting effect and create visual interest.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57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Layering lights combines various types, such as path and accent lighting, to create a dynamic and balanced lighting scheme.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29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Selecting color temperature is crucial. Warm lighting offers a cozy feel, while cooler tones are better for security or modern looks.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06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Beam angles impact the lighting effect. Narrow beams highlight specific details, while wide beams cover larger areas.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64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Achieving balanced light prevents harsh spots. Ensuring even distribution makes the design cohesive and visually comfortable.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7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Lists best practices and common mistakes to avoid in landscape lighting, including issues like glare and over-lighting.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90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Landscape lighting design not only beautifies spaces but also adds a layer of safety and security. This presentation covers key techniques and methods.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6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Provides real-world case studies to illustrate the successful application of various lighting techniques.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31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Open floor for audience questions and provide contact information for further queries or consultations.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66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three main benefits: aesthetic enhancement, added safety, and increased security. Lighting can transform outdoor spaces and deter unwanted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83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Basics of design include creating focal points, layering light sources, and balancing illumination. Covers types of lighting: ambient, accent, and task.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65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Brief overview of lighting techniques, such as path lighting and uplighting, used to achieve different effects in landscape design.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02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Path lighting is essential for safe navigation along walkways and paths. Discuss placement tips and appropriate fixtures for guiding pathways.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89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Uplighting is used to emphasize trees and structures from below. Effective for highlighting tall objects or focal points in the landscape.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36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Downlighting mimics natural moonlight by illuminating areas from above, perfect for garden beds and creating a softer ambiance.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06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Covers specialty techniques like underwater, deck, and step lighting, which emphasize particular areas for added functionality and style.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E804D-E42B-6149-8F00-0AE926886E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41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F54B0B-4751-97A3-08D4-B0AF0793FC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7C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E49CD6-989B-14E5-407D-4C86965329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8000" b="1" i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BAA8AF-F18E-522A-674B-FB06958FC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F412D1B9-C4E0-408E-EDC0-15BB3D3A5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754" y="5060992"/>
            <a:ext cx="2948491" cy="81827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79A774-680D-DC04-3304-F4A6277E5D40}"/>
              </a:ext>
            </a:extLst>
          </p:cNvPr>
          <p:cNvCxnSpPr/>
          <p:nvPr userDrawn="1"/>
        </p:nvCxnSpPr>
        <p:spPr>
          <a:xfrm>
            <a:off x="1236783" y="3509963"/>
            <a:ext cx="9718431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617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57085-21A6-A80A-A7AE-AF2F0451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510F1-6F40-A685-2B9D-D505AFB56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A7999-B2F1-7079-8B0E-053A3549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LANDSCAPE LIGHTING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E2B20-CB31-9CA7-404D-13177D6A1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78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DB4DF3-E5CF-EC56-51A0-AA1EC7184C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71A21-B25A-9FA9-D4E1-B43FC4288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3003-8FD1-659E-E7F8-FD38F2298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LANDSCAPE LIGHTING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244E7-2C4C-EF82-B068-87CB804B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1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8B2A5-CC56-6EA6-CA57-E0D0A43E0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80B7A-8621-6FE3-F391-E885C8D94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0114"/>
            <a:ext cx="6289431" cy="4094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D29F1-C785-3115-D745-20EBBAF9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1AA89-A47D-CD8B-90C1-A81804EB5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2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AC415-0222-6841-3BF7-3E968E02A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9477"/>
            <a:ext cx="10515600" cy="25929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F5AD6-6A3D-7122-01AF-96546B9C7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71E50-7F78-1096-DD4A-140B743E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61A84-E098-B6BF-CC55-D3F63BBD3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843097-68C0-3D86-DF59-FF0BCAC355F3}"/>
              </a:ext>
            </a:extLst>
          </p:cNvPr>
          <p:cNvSpPr/>
          <p:nvPr userDrawn="1"/>
        </p:nvSpPr>
        <p:spPr>
          <a:xfrm>
            <a:off x="-164123" y="1488831"/>
            <a:ext cx="12496800" cy="375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32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5D56F-BDB6-2E97-3ECA-898D22EB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4B9FB-0073-672E-88BD-8985783C4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836620"/>
          </a:xfrm>
          <a:solidFill>
            <a:srgbClr val="2D7CC0"/>
          </a:solidFill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1C013-65E3-75B8-C583-173DF24A0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36620"/>
          </a:xfrm>
          <a:solidFill>
            <a:srgbClr val="2D7CC0"/>
          </a:solidFill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10129-8457-E147-9365-3B3282323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LANDSCAPE LIGHTING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A7DAC-6C7D-666E-3148-864A5609A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5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11DB0-7471-8061-F453-A2DFC267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0491E-557C-281B-AFBE-477A363FE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82B3F-0F61-9712-54E3-001706DF7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95248-8807-D73C-2BD9-2D1C3026B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B2C3F4-BF04-8B9E-D5C7-2D86828340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A8075-CED6-0CC4-1381-897EE87F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AA313A-5145-D98F-B819-8028713C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4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3106CB-0F37-6E13-81B6-D1A86581D6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7C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0A6A9-B8A7-02EF-E4FD-B21C30D3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58994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20425-1478-BD07-E59C-CD1BF70B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72C47F85-7EAA-AB54-82FD-B5BE365278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2637693" y="2464361"/>
            <a:ext cx="6951785" cy="192928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50FD7B-E51A-5A1B-1D81-B00C3446231B}"/>
              </a:ext>
            </a:extLst>
          </p:cNvPr>
          <p:cNvCxnSpPr>
            <a:cxnSpLocks/>
          </p:cNvCxnSpPr>
          <p:nvPr userDrawn="1"/>
        </p:nvCxnSpPr>
        <p:spPr>
          <a:xfrm>
            <a:off x="3012831" y="3938954"/>
            <a:ext cx="9179169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37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FB6510-FB86-E708-5C04-BA5D5B906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A130C-3929-0727-225B-386FF79E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89CF06-A03A-DB47-2E10-3AE0489BC453}"/>
              </a:ext>
            </a:extLst>
          </p:cNvPr>
          <p:cNvSpPr/>
          <p:nvPr userDrawn="1"/>
        </p:nvSpPr>
        <p:spPr>
          <a:xfrm>
            <a:off x="-304800" y="1535723"/>
            <a:ext cx="12742984" cy="32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C04C-D512-DE56-1227-76C1D874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723"/>
            <a:ext cx="3932237" cy="1600200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E0CFB-40BA-4052-5430-531D9C01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84375"/>
            <a:ext cx="6172200" cy="3884613"/>
          </a:xfrm>
        </p:spPr>
        <p:txBody>
          <a:bodyPr anchor="ctr" anchorCtr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67C24-220D-C058-4A4C-16E7BF00B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solidFill>
            <a:srgbClr val="2D7CC0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DF3A5-88B7-B203-30CA-7E792053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LANDSCAPE LIGHTING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2C7C4-00BD-D5A0-2659-DBBF2C98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3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040D8-3124-8637-0E55-8658BF3AC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446"/>
            <a:ext cx="3932237" cy="1600200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1F51ED-B907-BED6-56DC-F01A0ED0E2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11569"/>
            <a:ext cx="6172200" cy="4149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525DE-295F-A592-E060-FA02F813E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noFill/>
          <a:ln w="53975">
            <a:solidFill>
              <a:srgbClr val="2D7CC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932237"/>
                      <a:gd name="connsiteY0" fmla="*/ 0 h 3811588"/>
                      <a:gd name="connsiteX1" fmla="*/ 3932237 w 3932237"/>
                      <a:gd name="connsiteY1" fmla="*/ 0 h 3811588"/>
                      <a:gd name="connsiteX2" fmla="*/ 3932237 w 3932237"/>
                      <a:gd name="connsiteY2" fmla="*/ 3811588 h 3811588"/>
                      <a:gd name="connsiteX3" fmla="*/ 0 w 3932237"/>
                      <a:gd name="connsiteY3" fmla="*/ 3811588 h 3811588"/>
                      <a:gd name="connsiteX4" fmla="*/ 0 w 3932237"/>
                      <a:gd name="connsiteY4" fmla="*/ 0 h 381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32237" h="3811588" extrusionOk="0">
                        <a:moveTo>
                          <a:pt x="0" y="0"/>
                        </a:moveTo>
                        <a:cubicBezTo>
                          <a:pt x="1504993" y="118645"/>
                          <a:pt x="2313253" y="116012"/>
                          <a:pt x="3932237" y="0"/>
                        </a:cubicBezTo>
                        <a:cubicBezTo>
                          <a:pt x="3799355" y="665952"/>
                          <a:pt x="4017188" y="2557953"/>
                          <a:pt x="3932237" y="3811588"/>
                        </a:cubicBezTo>
                        <a:cubicBezTo>
                          <a:pt x="2451115" y="3946188"/>
                          <a:pt x="1314834" y="3654392"/>
                          <a:pt x="0" y="3811588"/>
                        </a:cubicBezTo>
                        <a:cubicBezTo>
                          <a:pt x="-20187" y="2430092"/>
                          <a:pt x="-152480" y="143349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07A10-9603-A0FB-03E7-5946B1B1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61327"/>
            <a:ext cx="4114800" cy="365125"/>
          </a:xfrm>
        </p:spPr>
        <p:txBody>
          <a:bodyPr/>
          <a:lstStyle/>
          <a:p>
            <a:r>
              <a:rPr lang="en-US"/>
              <a:t>LANDSCAPE LIGHTING DESIGN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DC471-503E-7974-7C38-3A2F1D80F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0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FF4A65-317C-7221-C578-C4871ABEC51C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C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2AA7AC-D20C-D99A-8C6C-4C26D5F7E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DE2AA-A25F-0115-18F8-6BDDC149C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0285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9105B-767F-9F47-26CA-6C13FBB10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6132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D1DC3-0A1F-198A-AD68-8345CCC9FB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fld id="{79D1E744-2F6F-7B44-BB9F-862CBFF1EAE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E1A95E-D255-708C-943A-A48BF03927B7}"/>
              </a:ext>
            </a:extLst>
          </p:cNvPr>
          <p:cNvCxnSpPr>
            <a:cxnSpLocks/>
          </p:cNvCxnSpPr>
          <p:nvPr userDrawn="1"/>
        </p:nvCxnSpPr>
        <p:spPr>
          <a:xfrm>
            <a:off x="-257908" y="1690688"/>
            <a:ext cx="12578862" cy="0"/>
          </a:xfrm>
          <a:prstGeom prst="line">
            <a:avLst/>
          </a:prstGeom>
          <a:ln w="34925">
            <a:solidFill>
              <a:srgbClr val="2D7C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8D9EF9F4-4DD0-CFF2-7F7A-7CDD3CD7F45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823" y="6287982"/>
            <a:ext cx="1808354" cy="50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8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D7CC0"/>
          </a:solidFill>
          <a:latin typeface="Gotham Book" pitchFamily="2" charset="0"/>
          <a:ea typeface="+mj-ea"/>
          <a:cs typeface="Gotham Book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vbowers@allianceoutdoorlighting.co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B33F8-362C-2215-804F-9261D27226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Landscape Lighting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7B071-79F5-A90C-2591-04EC12792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9558" y="3602038"/>
            <a:ext cx="9532883" cy="1655762"/>
          </a:xfrm>
        </p:spPr>
        <p:txBody>
          <a:bodyPr/>
          <a:lstStyle/>
          <a:p>
            <a:r>
              <a:rPr lang="en-US" dirty="0"/>
              <a:t>Comprehensive Guide to Lighting Techniques and Methods</a:t>
            </a:r>
          </a:p>
          <a:p>
            <a:r>
              <a:rPr lang="en-US" sz="1400" b="1" dirty="0"/>
              <a:t>Vince Bowers | MARKETING MANAGER</a:t>
            </a:r>
          </a:p>
        </p:txBody>
      </p:sp>
    </p:spTree>
    <p:extLst>
      <p:ext uri="{BB962C8B-B14F-4D97-AF65-F5344CB8AC3E}">
        <p14:creationId xmlns:p14="http://schemas.microsoft.com/office/powerpoint/2010/main" val="2359901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B9EDA-31B9-D60B-D63A-A3EBDCF7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55343-4CF0-FB7B-A164-411684393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51004E-27DE-07DC-ECBA-4A091F70D95A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D7CC0"/>
                </a:solidFill>
                <a:latin typeface="Gotham Book" pitchFamily="2" charset="0"/>
                <a:ea typeface="+mj-ea"/>
                <a:cs typeface="Gotham Book" pitchFamily="2" charset="0"/>
              </a:defRPr>
            </a:lvl1pPr>
          </a:lstStyle>
          <a:p>
            <a:r>
              <a:rPr lang="en-US" dirty="0"/>
              <a:t>Silhouetting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3460B4-D0D1-B590-821B-B7B03ECBB7A5}"/>
              </a:ext>
            </a:extLst>
          </p:cNvPr>
          <p:cNvSpPr txBox="1">
            <a:spLocks/>
          </p:cNvSpPr>
          <p:nvPr/>
        </p:nvSpPr>
        <p:spPr>
          <a:xfrm>
            <a:off x="990600" y="2142514"/>
            <a:ext cx="4953001" cy="409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Purpose: Create drama by placing lights behind objects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Ideal for unique tree shapes, sculptures, or architectural details</a:t>
            </a:r>
          </a:p>
        </p:txBody>
      </p:sp>
      <p:pic>
        <p:nvPicPr>
          <p:cNvPr id="3" name="Picture 2" descr="A silhouette of a person&#10;&#10;Description automatically generated">
            <a:extLst>
              <a:ext uri="{FF2B5EF4-FFF2-40B4-BE49-F238E27FC236}">
                <a16:creationId xmlns:a16="http://schemas.microsoft.com/office/drawing/2014/main" id="{998BDD29-B950-C4DE-0D6E-4F82C5F6D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286" y="14609"/>
            <a:ext cx="6096000" cy="61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8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5BDFE-2176-C3A6-83F7-604DD582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A995F-B88A-BB97-DCFA-F603B4588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AD955-0AB5-940A-12FB-CC0F183F7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79283-BC5A-5F85-9CDB-50BDDD68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11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8E2EB4-A320-D164-6F02-645F16392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0207" y="-3063766"/>
            <a:ext cx="12402207" cy="99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596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42F1D-2266-32A3-31BD-EEF0F9EB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409FB-A36F-DB97-CD5C-73FEA0DE2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FCA80-C654-DCC8-F838-9BDFBCB6E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95ABCC-B876-0998-7D38-F753549F3E1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D7CC0"/>
                </a:solidFill>
                <a:latin typeface="Gotham Book" pitchFamily="2" charset="0"/>
                <a:ea typeface="+mj-ea"/>
                <a:cs typeface="Gotham Book" pitchFamily="2" charset="0"/>
              </a:defRPr>
            </a:lvl1pPr>
          </a:lstStyle>
          <a:p>
            <a:r>
              <a:rPr lang="en-US" dirty="0"/>
              <a:t>Shadowing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FE4E34-3155-F535-C533-7E8AF3887FDC}"/>
              </a:ext>
            </a:extLst>
          </p:cNvPr>
          <p:cNvSpPr txBox="1">
            <a:spLocks/>
          </p:cNvSpPr>
          <p:nvPr/>
        </p:nvSpPr>
        <p:spPr>
          <a:xfrm>
            <a:off x="990601" y="2142514"/>
            <a:ext cx="4724399" cy="409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Purpose: Add depth by casting shadows on walls or structures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Recommended for creating a soft, natural ambiance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 descr="A tree with a shadow on a blue background&#10;&#10;Description automatically generated">
            <a:extLst>
              <a:ext uri="{FF2B5EF4-FFF2-40B4-BE49-F238E27FC236}">
                <a16:creationId xmlns:a16="http://schemas.microsoft.com/office/drawing/2014/main" id="{35408723-1020-6CD3-56FF-3AC496021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169" y="-71382"/>
            <a:ext cx="6186616" cy="62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42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AD858-078B-B183-EA92-347F7E095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light shining on a wall&#10;&#10;Description automatically generated">
            <a:extLst>
              <a:ext uri="{FF2B5EF4-FFF2-40B4-BE49-F238E27FC236}">
                <a16:creationId xmlns:a16="http://schemas.microsoft.com/office/drawing/2014/main" id="{03D6748F-D2BC-5A24-85E6-F8149AF24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395" y="-1828799"/>
            <a:ext cx="12404790" cy="930359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5C3A4-4D74-6160-9AFD-BC128CD64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B578EA-22C1-E3E9-76D3-54E5311E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402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A8976-83C8-EE8F-3912-F6952F368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F9912-D619-4672-0E9C-C3A4B978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26EB9A-365B-88DA-1762-F3AA1711DBD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D7CC0"/>
                </a:solidFill>
                <a:latin typeface="Gotham Book" pitchFamily="2" charset="0"/>
                <a:ea typeface="+mj-ea"/>
                <a:cs typeface="Gotham Book" pitchFamily="2" charset="0"/>
              </a:defRPr>
            </a:lvl1pPr>
          </a:lstStyle>
          <a:p>
            <a:r>
              <a:rPr lang="en-US" dirty="0"/>
              <a:t>Wall Washing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65380C-5787-D48C-78B0-45F6A3CBF415}"/>
              </a:ext>
            </a:extLst>
          </p:cNvPr>
          <p:cNvSpPr txBox="1">
            <a:spLocks/>
          </p:cNvSpPr>
          <p:nvPr/>
        </p:nvSpPr>
        <p:spPr>
          <a:xfrm>
            <a:off x="990601" y="2142514"/>
            <a:ext cx="4787900" cy="409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Purpose: Evenly illuminate flat surfaces or walls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Tips for using wide-beam lights for soft illumination</a:t>
            </a:r>
          </a:p>
        </p:txBody>
      </p:sp>
      <p:pic>
        <p:nvPicPr>
          <p:cNvPr id="3" name="Picture 2" descr="A blue brick wall with white lines&#10;&#10;Description automatically generated">
            <a:extLst>
              <a:ext uri="{FF2B5EF4-FFF2-40B4-BE49-F238E27FC236}">
                <a16:creationId xmlns:a16="http://schemas.microsoft.com/office/drawing/2014/main" id="{C5201D07-DB8A-B1BC-148F-21152B9CE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623" y="-17943"/>
            <a:ext cx="6133415" cy="61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07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3899D-DA9E-7647-BC76-5CD043C7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8A6D1-EADC-0BB9-264A-02D54AE45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F2087-70E5-BB0F-E9B7-BCBC458C6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30C3-2527-46D8-F042-4102E7C3E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 descr="A house with a lawn and trees at night&#10;&#10;Description automatically generated">
            <a:extLst>
              <a:ext uri="{FF2B5EF4-FFF2-40B4-BE49-F238E27FC236}">
                <a16:creationId xmlns:a16="http://schemas.microsoft.com/office/drawing/2014/main" id="{BC2E065B-9CE7-3907-B554-D18C9259E3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0202" y="-824706"/>
            <a:ext cx="13552403" cy="782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78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CC6B-0D64-93FA-D7D2-749A6F696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CFF02-0342-DD30-2C89-B241BF54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858B0-1176-4989-F848-7FCDD936D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98A814-980C-44E4-7822-987F2795479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D7CC0"/>
                </a:solidFill>
                <a:latin typeface="Gotham Book" pitchFamily="2" charset="0"/>
                <a:ea typeface="+mj-ea"/>
                <a:cs typeface="Gotham Book" pitchFamily="2" charset="0"/>
              </a:defRPr>
            </a:lvl1pPr>
          </a:lstStyle>
          <a:p>
            <a:r>
              <a:rPr lang="en-US" dirty="0"/>
              <a:t>Grazing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DA19D3-80F7-D1A3-A8E8-6E0F8C8C2F8D}"/>
              </a:ext>
            </a:extLst>
          </p:cNvPr>
          <p:cNvSpPr txBox="1">
            <a:spLocks/>
          </p:cNvSpPr>
          <p:nvPr/>
        </p:nvSpPr>
        <p:spPr>
          <a:xfrm>
            <a:off x="990601" y="2142514"/>
            <a:ext cx="4406900" cy="409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Purpose: Highlight textures (stone walls, trees, etc.)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Place lights close to textured surfaces for best results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 descr="A blue tree with a blue background&#10;&#10;Description automatically generated">
            <a:extLst>
              <a:ext uri="{FF2B5EF4-FFF2-40B4-BE49-F238E27FC236}">
                <a16:creationId xmlns:a16="http://schemas.microsoft.com/office/drawing/2014/main" id="{F76B3E1A-B9DA-FEC3-A0FE-75B441D93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945" y="-71382"/>
            <a:ext cx="6186616" cy="62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DE9F6-3489-81A1-CAF6-76E345ABD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ouse with pink lights at night&#10;&#10;Description automatically generated">
            <a:extLst>
              <a:ext uri="{FF2B5EF4-FFF2-40B4-BE49-F238E27FC236}">
                <a16:creationId xmlns:a16="http://schemas.microsoft.com/office/drawing/2014/main" id="{316CF5D2-6F84-827A-760E-AF88CD493B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7504"/>
            <a:ext cx="12192000" cy="9144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BB3CE-E1A0-0DBB-D297-432434A04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297F9-13BE-B6D1-CD76-4747CF668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0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053DF-BCEE-8C47-4A38-48EDE838B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4DA0-7C22-BF59-DCF7-23442DD9F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85310-7617-D025-1032-227A20B1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B27C4B-7D55-4E07-2549-D89562D7B8C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D7CC0"/>
                </a:solidFill>
                <a:latin typeface="Gotham Book" pitchFamily="2" charset="0"/>
                <a:ea typeface="+mj-ea"/>
                <a:cs typeface="Gotham Book" pitchFamily="2" charset="0"/>
              </a:defRPr>
            </a:lvl1pPr>
          </a:lstStyle>
          <a:p>
            <a:r>
              <a:rPr lang="en-US" dirty="0"/>
              <a:t>Mirror Lighting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334ECF-02CD-3CB5-7223-C601A548E47D}"/>
              </a:ext>
            </a:extLst>
          </p:cNvPr>
          <p:cNvSpPr txBox="1">
            <a:spLocks/>
          </p:cNvSpPr>
          <p:nvPr/>
        </p:nvSpPr>
        <p:spPr>
          <a:xfrm>
            <a:off x="990601" y="2142514"/>
            <a:ext cx="4394200" cy="409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Purpose: Enhance lighting effects with water reflections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Ideal for ponds, pools, and other water features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 descr="A tree with a blue sky and water&#10;&#10;Description automatically generated with medium confidence">
            <a:extLst>
              <a:ext uri="{FF2B5EF4-FFF2-40B4-BE49-F238E27FC236}">
                <a16:creationId xmlns:a16="http://schemas.microsoft.com/office/drawing/2014/main" id="{77A6D2ED-5F69-E5AA-F184-F8262231B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027" y="-105556"/>
            <a:ext cx="6223710" cy="625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74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BAC83-20CF-05D2-9D43-6C4A6C79D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579BD-CCFE-F060-C00A-8C1DE6D41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75800-AA00-CD3F-1201-A59BDE58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19</a:t>
            </a:fld>
            <a:endParaRPr lang="en-US" dirty="0"/>
          </a:p>
        </p:txBody>
      </p:sp>
      <p:pic>
        <p:nvPicPr>
          <p:cNvPr id="11" name="Content Placeholder 10" descr="A pool with trees and lights at night&#10;&#10;Description automatically generated">
            <a:extLst>
              <a:ext uri="{FF2B5EF4-FFF2-40B4-BE49-F238E27FC236}">
                <a16:creationId xmlns:a16="http://schemas.microsoft.com/office/drawing/2014/main" id="{21F37A73-2585-D856-D82E-6FA26CB9B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6307" y="-454252"/>
            <a:ext cx="13605588" cy="7312252"/>
          </a:xfrm>
        </p:spPr>
      </p:pic>
    </p:spTree>
    <p:extLst>
      <p:ext uri="{BB962C8B-B14F-4D97-AF65-F5344CB8AC3E}">
        <p14:creationId xmlns:p14="http://schemas.microsoft.com/office/powerpoint/2010/main" val="3472498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ouse with a lawn and trees at night&#10;&#10;Description automatically generated">
            <a:extLst>
              <a:ext uri="{FF2B5EF4-FFF2-40B4-BE49-F238E27FC236}">
                <a16:creationId xmlns:a16="http://schemas.microsoft.com/office/drawing/2014/main" id="{E0BD659D-109C-1EDF-FADC-5105662B7C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518" y="-918012"/>
            <a:ext cx="12357958" cy="7135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BB348E-979D-9341-0993-8AD9578A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17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Introduction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Landscape Lighting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BA4E1-0611-E46B-BB9A-8B50BE9BE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78186"/>
            <a:ext cx="6289431" cy="40941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Enhance outdoor spaces with safety, beauty, and functionality.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26236-5BF3-C9A2-57E4-4C42D03D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Low Voltage Outdoor Lighting 101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1B8D8-490C-4FB5-94FC-984DD355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087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F3DB5-B6FA-F656-D694-7F8357654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ouse with a fountain and steps&#10;&#10;Description automatically generated">
            <a:extLst>
              <a:ext uri="{FF2B5EF4-FFF2-40B4-BE49-F238E27FC236}">
                <a16:creationId xmlns:a16="http://schemas.microsoft.com/office/drawing/2014/main" id="{27D6858F-994A-181F-690D-20CFDE8508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A88791-29DA-3503-249F-2A4B6058F59F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C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F89F60-EC5C-0889-0FBA-C1060A8E2015}"/>
              </a:ext>
            </a:extLst>
          </p:cNvPr>
          <p:cNvSpPr txBox="1">
            <a:spLocks/>
          </p:cNvSpPr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D7CC0"/>
                </a:solidFill>
                <a:latin typeface="Gotham Book" pitchFamily="2" charset="0"/>
                <a:ea typeface="+mj-ea"/>
                <a:cs typeface="Gotham Book" pitchFamily="2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>
                <a:latin typeface="+mj-lt"/>
                <a:cs typeface="+mj-cs"/>
              </a:rPr>
              <a:t>Creating Layers in 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latin typeface="+mj-lt"/>
                <a:cs typeface="+mj-cs"/>
              </a:rPr>
              <a:t>Lighting Design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0D6FA0-5446-A8EA-3296-1B3C6F484893}"/>
              </a:ext>
            </a:extLst>
          </p:cNvPr>
          <p:cNvSpPr txBox="1">
            <a:spLocks/>
          </p:cNvSpPr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+mn-lt"/>
                <a:cs typeface="+mn-cs"/>
              </a:rPr>
              <a:t>Benefits of layering different light types</a:t>
            </a:r>
          </a:p>
          <a:p>
            <a:r>
              <a:rPr lang="en-US" sz="2000">
                <a:latin typeface="+mn-lt"/>
                <a:cs typeface="+mn-cs"/>
              </a:rPr>
              <a:t>Examples: Combining path, accent, and ambient lighting</a:t>
            </a:r>
          </a:p>
          <a:p>
            <a:pPr marL="0"/>
            <a:endParaRPr lang="en-US" sz="2000">
              <a:latin typeface="+mn-lt"/>
              <a:cs typeface="+mn-cs"/>
            </a:endParaRPr>
          </a:p>
          <a:p>
            <a:endParaRPr lang="en-US" sz="2000">
              <a:latin typeface="+mn-lt"/>
              <a:cs typeface="+mn-cs"/>
            </a:endParaRPr>
          </a:p>
          <a:p>
            <a:endParaRPr lang="en-US" sz="2000">
              <a:latin typeface="+mn-lt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4DE73F-52A1-01AA-8243-47F80B5A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21496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b="0" kern="12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LANDSCAPE LIGHTING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71A71-2335-32CB-3704-F1BCFF070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D1E744-2F6F-7B44-BB9F-862CBFF1EAE4}" type="slidenum">
              <a:rPr lang="en-US" smtClean="0"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 dirty="0">
              <a:latin typeface="Calibri" panose="020F0502020204030204"/>
              <a:cs typeface="+mn-cs"/>
            </a:endParaRP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0226AF86-3CD7-3B6E-E8F3-C5EDD45E66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220" y="6287982"/>
            <a:ext cx="1808354" cy="50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19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43C2D-A88F-DB7A-5991-68C480A0B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AA949-45C2-DEF5-91D8-D39DD15DF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D1029-36BC-88FF-14FD-E6A11DD99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371835-2CB1-7889-499B-D64231BE9D0B}"/>
              </a:ext>
            </a:extLst>
          </p:cNvPr>
          <p:cNvSpPr txBox="1">
            <a:spLocks/>
          </p:cNvSpPr>
          <p:nvPr/>
        </p:nvSpPr>
        <p:spPr>
          <a:xfrm>
            <a:off x="990600" y="2762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D7CC0"/>
                </a:solidFill>
                <a:latin typeface="Gotham Book" pitchFamily="2" charset="0"/>
                <a:ea typeface="+mj-ea"/>
                <a:cs typeface="Gotham Book" pitchFamily="2" charset="0"/>
              </a:defRPr>
            </a:lvl1pPr>
          </a:lstStyle>
          <a:p>
            <a:r>
              <a:rPr lang="en-US" dirty="0"/>
              <a:t>Choosing the Right Color Temperature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EF3156-9EBE-0C64-6F36-B37E744222B7}"/>
              </a:ext>
            </a:extLst>
          </p:cNvPr>
          <p:cNvSpPr txBox="1">
            <a:spLocks/>
          </p:cNvSpPr>
          <p:nvPr/>
        </p:nvSpPr>
        <p:spPr>
          <a:xfrm>
            <a:off x="990600" y="2040914"/>
            <a:ext cx="10515600" cy="409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Warm vs. cool lighting effects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Recommendations based on desired atmosphere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Picture 9" descr="A house with a lawn and a lawn&#10;&#10;Description automatically generated">
            <a:extLst>
              <a:ext uri="{FF2B5EF4-FFF2-40B4-BE49-F238E27FC236}">
                <a16:creationId xmlns:a16="http://schemas.microsoft.com/office/drawing/2014/main" id="{64A4E383-0388-2442-3941-E35563E9A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" y="3263628"/>
            <a:ext cx="5070231" cy="2855392"/>
          </a:xfrm>
          <a:prstGeom prst="rect">
            <a:avLst/>
          </a:prstGeom>
        </p:spPr>
      </p:pic>
      <p:pic>
        <p:nvPicPr>
          <p:cNvPr id="2" name="Content Placeholder 10" descr="A walkway with lights on&#10;&#10;Description automatically generated with medium confidence">
            <a:extLst>
              <a:ext uri="{FF2B5EF4-FFF2-40B4-BE49-F238E27FC236}">
                <a16:creationId xmlns:a16="http://schemas.microsoft.com/office/drawing/2014/main" id="{19CF28B7-9C46-B042-F8D5-3C21F5CCB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13658"/>
          <a:stretch/>
        </p:blipFill>
        <p:spPr>
          <a:xfrm flipH="1">
            <a:off x="6169269" y="3263628"/>
            <a:ext cx="5032129" cy="2896577"/>
          </a:xfrm>
        </p:spPr>
      </p:pic>
    </p:spTree>
    <p:extLst>
      <p:ext uri="{BB962C8B-B14F-4D97-AF65-F5344CB8AC3E}">
        <p14:creationId xmlns:p14="http://schemas.microsoft.com/office/powerpoint/2010/main" val="1535575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BBC68-01CA-9259-E78B-87069D206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B6A89D-3590-D758-7AE3-ABEE0101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B594F-8307-B0CD-3068-472C879F1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DC3DA4-C636-407B-3169-B8B6FC54AB22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D7CC0"/>
                </a:solidFill>
                <a:latin typeface="Gotham Book" pitchFamily="2" charset="0"/>
                <a:ea typeface="+mj-ea"/>
                <a:cs typeface="Gotham Book" pitchFamily="2" charset="0"/>
              </a:defRPr>
            </a:lvl1pPr>
          </a:lstStyle>
          <a:p>
            <a:r>
              <a:rPr lang="en-US" dirty="0"/>
              <a:t>Selecting the Right Beam Angles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5273E19-BFE3-2354-EE09-BEB9C02CC7D5}"/>
              </a:ext>
            </a:extLst>
          </p:cNvPr>
          <p:cNvSpPr txBox="1">
            <a:spLocks/>
          </p:cNvSpPr>
          <p:nvPr/>
        </p:nvSpPr>
        <p:spPr>
          <a:xfrm>
            <a:off x="5064369" y="2967831"/>
            <a:ext cx="6289431" cy="409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Narrow vs. wide beam angles for specific effects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Tips for accentuating different landscape elements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B8CEBF-8C65-E8E6-E516-AE7964C38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796" y="2572459"/>
            <a:ext cx="2096203" cy="2620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E4373-B364-3458-6E91-72548C0F7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54" y="2636043"/>
            <a:ext cx="1732280" cy="252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1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481B8-86F9-0DBB-B107-0373A38BE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78623E-AB49-2DA1-ACED-A02F3346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29F6A-0E95-F9A2-3209-51F2C8ABE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29CE17-BAA7-044B-5735-3C0233167B1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D7CC0"/>
                </a:solidFill>
                <a:latin typeface="Gotham Book" pitchFamily="2" charset="0"/>
                <a:ea typeface="+mj-ea"/>
                <a:cs typeface="Gotham Book" pitchFamily="2" charset="0"/>
              </a:defRPr>
            </a:lvl1pPr>
          </a:lstStyle>
          <a:p>
            <a:r>
              <a:rPr lang="en-US" dirty="0"/>
              <a:t>Tips for Balancing Light Levels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6A7545-DBFE-11B4-0E67-40AE1C565281}"/>
              </a:ext>
            </a:extLst>
          </p:cNvPr>
          <p:cNvSpPr txBox="1">
            <a:spLocks/>
          </p:cNvSpPr>
          <p:nvPr/>
        </p:nvSpPr>
        <p:spPr>
          <a:xfrm>
            <a:off x="990600" y="2142514"/>
            <a:ext cx="6289431" cy="409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Avoid overly bright areas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Ensure even lighting distribution for a cohesive look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Picture 11" descr="A house with lights on the front and a car parked in front of it&#10;&#10;Description automatically generated">
            <a:extLst>
              <a:ext uri="{FF2B5EF4-FFF2-40B4-BE49-F238E27FC236}">
                <a16:creationId xmlns:a16="http://schemas.microsoft.com/office/drawing/2014/main" id="{18498EE2-FC37-F366-0BA8-4F0B2C3428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019" y="3619501"/>
            <a:ext cx="6939981" cy="2540000"/>
          </a:xfrm>
          <a:prstGeom prst="rect">
            <a:avLst/>
          </a:prstGeom>
        </p:spPr>
      </p:pic>
      <p:pic>
        <p:nvPicPr>
          <p:cNvPr id="13" name="Picture 12" descr="A house with a lawn and trees at night&#10;&#10;Description automatically generated">
            <a:extLst>
              <a:ext uri="{FF2B5EF4-FFF2-40B4-BE49-F238E27FC236}">
                <a16:creationId xmlns:a16="http://schemas.microsoft.com/office/drawing/2014/main" id="{81A16907-84DE-951B-1593-18E9BE78F7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3619501"/>
            <a:ext cx="6152881" cy="2540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C6D591-BE48-EC8E-2ADC-25521C2E2EDB}"/>
              </a:ext>
            </a:extLst>
          </p:cNvPr>
          <p:cNvCxnSpPr>
            <a:cxnSpLocks/>
          </p:cNvCxnSpPr>
          <p:nvPr/>
        </p:nvCxnSpPr>
        <p:spPr>
          <a:xfrm>
            <a:off x="6261100" y="3733800"/>
            <a:ext cx="5829300" cy="2311400"/>
          </a:xfrm>
          <a:prstGeom prst="line">
            <a:avLst/>
          </a:prstGeom>
          <a:ln w="76200">
            <a:solidFill>
              <a:srgbClr val="C00000">
                <a:alpha val="66127"/>
              </a:srgb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48CA69-81B0-4B77-4711-9BE6F270C8F3}"/>
              </a:ext>
            </a:extLst>
          </p:cNvPr>
          <p:cNvCxnSpPr>
            <a:cxnSpLocks/>
          </p:cNvCxnSpPr>
          <p:nvPr/>
        </p:nvCxnSpPr>
        <p:spPr>
          <a:xfrm flipH="1">
            <a:off x="6248400" y="3733800"/>
            <a:ext cx="5842000" cy="2311400"/>
          </a:xfrm>
          <a:prstGeom prst="line">
            <a:avLst/>
          </a:prstGeom>
          <a:ln w="76200">
            <a:solidFill>
              <a:srgbClr val="C00000">
                <a:alpha val="66127"/>
              </a:srgb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11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8E589-0A03-D850-D04C-4057A1114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90993-187B-5267-928E-0F7BA49A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Landscape Lighting </a:t>
            </a:r>
            <a:br>
              <a:rPr lang="en-US" dirty="0"/>
            </a:br>
            <a:r>
              <a:rPr lang="en-US" dirty="0"/>
              <a:t>Design Do's and Don’ts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9F165-7C7D-B37C-6658-2821C9815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184" y="2627312"/>
            <a:ext cx="6289431" cy="4094163"/>
          </a:xfrm>
        </p:spPr>
        <p:txBody>
          <a:bodyPr/>
          <a:lstStyle/>
          <a:p>
            <a:r>
              <a:rPr lang="en-US" dirty="0"/>
              <a:t>Best practices for effective lighting design</a:t>
            </a:r>
          </a:p>
          <a:p>
            <a:endParaRPr lang="en-US" dirty="0"/>
          </a:p>
          <a:p>
            <a:r>
              <a:rPr lang="en-US" dirty="0"/>
              <a:t>Common pitfalls to avoid, such as over-lighting and glare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98C4F0-373E-1683-0C79-02E40573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A4A687-DD49-78AB-3902-993686ED0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A6DA9E-43D2-95BA-0CBA-55D3B7AC9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192" y="2309920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65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B2AD4-6947-335C-040E-46A3CBCC5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 and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0A140-75E0-858F-E2A4-60DC61F65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31514"/>
            <a:ext cx="6289431" cy="4094163"/>
          </a:xfrm>
        </p:spPr>
        <p:txBody>
          <a:bodyPr/>
          <a:lstStyle/>
          <a:p>
            <a:r>
              <a:rPr lang="en-US" dirty="0"/>
              <a:t>Real-life examples of successful lighting designs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AC39E-DAD6-D091-8A52-6DE70CB17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428B05-A418-BC2C-E64F-7A0B381BE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36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B1769-314B-C028-B653-DB08E3E41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97EE6-959B-E843-51A4-56D05D6F8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6437"/>
            <a:ext cx="6289431" cy="4094163"/>
          </a:xfrm>
        </p:spPr>
        <p:txBody>
          <a:bodyPr/>
          <a:lstStyle/>
          <a:p>
            <a:pPr marL="0" indent="0">
              <a:buNone/>
            </a:pPr>
            <a:endParaRPr lang="en-US" dirty="0">
              <a:hlinkClick r:id="rId3"/>
            </a:endParaRPr>
          </a:p>
          <a:p>
            <a:pPr marL="0" indent="0">
              <a:buNone/>
            </a:pPr>
            <a:r>
              <a:rPr lang="en-US" b="1" dirty="0"/>
              <a:t>Your Name</a:t>
            </a:r>
            <a:endParaRPr lang="en-US" b="1" dirty="0">
              <a:hlinkClick r:id="rId3"/>
            </a:endParaRPr>
          </a:p>
          <a:p>
            <a:pPr marL="0" indent="0">
              <a:buNone/>
            </a:pPr>
            <a:r>
              <a:rPr lang="en-US" dirty="0">
                <a:hlinkClick r:id="rId3"/>
              </a:rPr>
              <a:t>name@allianceoutdoorlighting.com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888-888-8888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43A0D-0715-7C2F-3406-E9E57423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MARKETING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8519D-E23C-42F1-A598-CAB2350B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Picture 6" descr="A qr code with blue squares&#10;&#10;Description automatically generated">
            <a:extLst>
              <a:ext uri="{FF2B5EF4-FFF2-40B4-BE49-F238E27FC236}">
                <a16:creationId xmlns:a16="http://schemas.microsoft.com/office/drawing/2014/main" id="{577FBFEF-7A72-45B0-1C0A-0843A088AF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631" y="1770576"/>
            <a:ext cx="4300024" cy="430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82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5978-998A-8BC4-C483-BD5FC396C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323" y="2918191"/>
            <a:ext cx="10515600" cy="132556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02A8DC-4B39-D425-EF87-7244DFFA4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74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FBE7B-73C4-2A7B-FE54-C4B04304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Landscape Lighting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0DA81-2B5B-0FCB-1F9B-F16101D2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A2263-D40D-8B69-C7DA-99B1A55F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1DA19D-CB82-B0B2-501C-E8A7C4FA21C0}"/>
              </a:ext>
            </a:extLst>
          </p:cNvPr>
          <p:cNvSpPr txBox="1"/>
          <p:nvPr/>
        </p:nvSpPr>
        <p:spPr>
          <a:xfrm>
            <a:off x="939801" y="5429544"/>
            <a:ext cx="2451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Gotham Medium" pitchFamily="2" charset="0"/>
                <a:cs typeface="Gotham Medium" pitchFamily="2" charset="0"/>
              </a:rPr>
              <a:t>Security: Deter potential intruders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BEE29-6C37-C71E-FCEF-7D99860937A6}"/>
              </a:ext>
            </a:extLst>
          </p:cNvPr>
          <p:cNvSpPr txBox="1"/>
          <p:nvPr/>
        </p:nvSpPr>
        <p:spPr>
          <a:xfrm>
            <a:off x="2943225" y="5417192"/>
            <a:ext cx="6305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Gotham Medium" pitchFamily="2" charset="0"/>
                <a:cs typeface="Gotham Medium" pitchFamily="2" charset="0"/>
              </a:rPr>
              <a:t>Safety: Prevent </a:t>
            </a:r>
          </a:p>
          <a:p>
            <a:pPr algn="ctr"/>
            <a:r>
              <a:rPr lang="en-US" sz="1600" dirty="0">
                <a:latin typeface="Gotham Medium" pitchFamily="2" charset="0"/>
                <a:cs typeface="Gotham Medium" pitchFamily="2" charset="0"/>
              </a:rPr>
              <a:t>accidents in dark areas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6B2B31-A1A1-4BCC-BFE1-9765A7FD5E55}"/>
              </a:ext>
            </a:extLst>
          </p:cNvPr>
          <p:cNvSpPr txBox="1"/>
          <p:nvPr/>
        </p:nvSpPr>
        <p:spPr>
          <a:xfrm>
            <a:off x="8044497" y="5429544"/>
            <a:ext cx="34436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Gotham Medium" pitchFamily="2" charset="0"/>
                <a:cs typeface="Gotham Medium" pitchFamily="2" charset="0"/>
              </a:rPr>
              <a:t>Visual appeal: Showcase landscaping and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674FD-3B5D-6DBA-52EC-BD0438E56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701" y="2209008"/>
            <a:ext cx="2907031" cy="2907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702A5-EB29-D09E-1B92-CA778480D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33" y="2226616"/>
            <a:ext cx="2872889" cy="2872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70C3CC-3FB0-84DE-9461-DFB93FCBA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711" y="2226616"/>
            <a:ext cx="2907031" cy="290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4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1440-5836-868E-D219-02BA36C8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Lighting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E5828-FB65-5A21-33DE-870769A80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1871" y="2915025"/>
            <a:ext cx="5649940" cy="4094163"/>
          </a:xfrm>
        </p:spPr>
        <p:txBody>
          <a:bodyPr/>
          <a:lstStyle/>
          <a:p>
            <a:r>
              <a:rPr lang="en-US" dirty="0"/>
              <a:t>Types of lighting: ambient, accent, and task lighting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Focal points, layering and balance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F0853-F58E-F0F0-A259-A030451C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33C2B-BCAB-28B7-8CED-480ACFCDC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 descr="A group of trees in a park at night&#10;&#10;Description automatically generated">
            <a:extLst>
              <a:ext uri="{FF2B5EF4-FFF2-40B4-BE49-F238E27FC236}">
                <a16:creationId xmlns:a16="http://schemas.microsoft.com/office/drawing/2014/main" id="{5E0BB61B-0AEE-2E6C-5A99-8AB8B42AE9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9022" y="1354725"/>
            <a:ext cx="44715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AD367-A8F6-C612-7D47-386211E22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Landscape Lighting Techniques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1CBBAB-CA11-C5CC-5478-C5C15393F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F2AE5-E60E-161A-4428-AA0B0E742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5</a:t>
            </a:fld>
            <a:endParaRPr lang="en-US" dirty="0"/>
          </a:p>
        </p:txBody>
      </p:sp>
      <p:pic>
        <p:nvPicPr>
          <p:cNvPr id="12" name="Picture 11" descr="A house with a stone wall and a stone staircase&#10;&#10;Description automatically generated with medium confidence">
            <a:extLst>
              <a:ext uri="{FF2B5EF4-FFF2-40B4-BE49-F238E27FC236}">
                <a16:creationId xmlns:a16="http://schemas.microsoft.com/office/drawing/2014/main" id="{6BE5A211-AD27-26DA-CC49-536F39BF6E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1646" y="1725879"/>
            <a:ext cx="3369097" cy="4451953"/>
          </a:xfrm>
          <a:prstGeom prst="rect">
            <a:avLst/>
          </a:prstGeom>
        </p:spPr>
      </p:pic>
      <p:pic>
        <p:nvPicPr>
          <p:cNvPr id="13" name="Picture 12" descr="A close-up of a light&#10;&#10;Description automatically generated">
            <a:extLst>
              <a:ext uri="{FF2B5EF4-FFF2-40B4-BE49-F238E27FC236}">
                <a16:creationId xmlns:a16="http://schemas.microsoft.com/office/drawing/2014/main" id="{705EC57D-4422-F319-29EA-385602068F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6822" y="1725879"/>
            <a:ext cx="3621456" cy="4451953"/>
          </a:xfrm>
          <a:prstGeom prst="rect">
            <a:avLst/>
          </a:prstGeom>
        </p:spPr>
      </p:pic>
      <p:pic>
        <p:nvPicPr>
          <p:cNvPr id="10" name="Picture 9" descr="A lamp post in a garden&#10;&#10;Description automatically generated">
            <a:extLst>
              <a:ext uri="{FF2B5EF4-FFF2-40B4-BE49-F238E27FC236}">
                <a16:creationId xmlns:a16="http://schemas.microsoft.com/office/drawing/2014/main" id="{49FC50F2-67F8-17B7-E5B8-EA54CAC821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0824" y="1725879"/>
            <a:ext cx="3115176" cy="44519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1BA9F39-494A-C717-EEA2-36010DAB0201}"/>
              </a:ext>
            </a:extLst>
          </p:cNvPr>
          <p:cNvSpPr/>
          <p:nvPr/>
        </p:nvSpPr>
        <p:spPr>
          <a:xfrm>
            <a:off x="2980824" y="1725874"/>
            <a:ext cx="45719" cy="4451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C58566-CD4C-85C3-6E72-2D8CB8B0F3CE}"/>
              </a:ext>
            </a:extLst>
          </p:cNvPr>
          <p:cNvSpPr/>
          <p:nvPr/>
        </p:nvSpPr>
        <p:spPr>
          <a:xfrm>
            <a:off x="6055536" y="1725874"/>
            <a:ext cx="45719" cy="4451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5D05F0-A52B-0C0E-BA32-BFC77B4DA343}"/>
              </a:ext>
            </a:extLst>
          </p:cNvPr>
          <p:cNvSpPr/>
          <p:nvPr/>
        </p:nvSpPr>
        <p:spPr>
          <a:xfrm>
            <a:off x="9060354" y="1725874"/>
            <a:ext cx="45719" cy="4451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7F3C4E-DBAA-A9ED-8BAE-4B6660AA4A3A}"/>
              </a:ext>
            </a:extLst>
          </p:cNvPr>
          <p:cNvSpPr txBox="1"/>
          <p:nvPr/>
        </p:nvSpPr>
        <p:spPr>
          <a:xfrm>
            <a:off x="3703442" y="5623835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Path Lighting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E2ABB9-92B0-F62D-3DF0-299110564539}"/>
              </a:ext>
            </a:extLst>
          </p:cNvPr>
          <p:cNvSpPr txBox="1"/>
          <p:nvPr/>
        </p:nvSpPr>
        <p:spPr>
          <a:xfrm>
            <a:off x="6699216" y="5623835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Downlighting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06AA81-C617-953C-69AB-EFB744A48C12}"/>
              </a:ext>
            </a:extLst>
          </p:cNvPr>
          <p:cNvSpPr txBox="1"/>
          <p:nvPr/>
        </p:nvSpPr>
        <p:spPr>
          <a:xfrm>
            <a:off x="10176685" y="5623835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&amp; More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Palm trees with lights at night&#10;&#10;Description automatically generated">
            <a:extLst>
              <a:ext uri="{FF2B5EF4-FFF2-40B4-BE49-F238E27FC236}">
                <a16:creationId xmlns:a16="http://schemas.microsoft.com/office/drawing/2014/main" id="{BA8BEABD-0CC8-27EE-ADFF-EDB28C36EC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6350" y="1725287"/>
            <a:ext cx="3671919" cy="44519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7700E0-9894-A9A9-F5AE-F5129F15BAC3}"/>
              </a:ext>
            </a:extLst>
          </p:cNvPr>
          <p:cNvSpPr txBox="1"/>
          <p:nvPr/>
        </p:nvSpPr>
        <p:spPr>
          <a:xfrm>
            <a:off x="838200" y="5623835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Uplighting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180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0C08D-0C32-5DBA-1EAA-1ECAC1545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ght in the ground&#10;&#10;Description automatically generated">
            <a:extLst>
              <a:ext uri="{FF2B5EF4-FFF2-40B4-BE49-F238E27FC236}">
                <a16:creationId xmlns:a16="http://schemas.microsoft.com/office/drawing/2014/main" id="{43A04812-2F6B-BCB0-8364-8FD39FA28C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1" y="-1028701"/>
            <a:ext cx="12420602" cy="72465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711FEF-4C51-23D8-93EE-BC79C9164F34}"/>
              </a:ext>
            </a:extLst>
          </p:cNvPr>
          <p:cNvSpPr/>
          <p:nvPr/>
        </p:nvSpPr>
        <p:spPr>
          <a:xfrm rot="10800000">
            <a:off x="-127000" y="-868775"/>
            <a:ext cx="8115300" cy="70866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49904-CE41-917A-4E05-05503519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Path 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51A27-B582-25D2-3BAB-7AE13D7DB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Purpose: Safe navigation, guiding pathways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Placement tips and fixture recommendations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5C0528-4A65-6CCA-9D3A-312CC05D8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8FC8A-A659-2D00-EBC3-AF0EDC1D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934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lm trees with lights at night&#10;&#10;Description automatically generated">
            <a:extLst>
              <a:ext uri="{FF2B5EF4-FFF2-40B4-BE49-F238E27FC236}">
                <a16:creationId xmlns:a16="http://schemas.microsoft.com/office/drawing/2014/main" id="{5CDEFAB9-61A6-BA2A-FA67-2AE1A36E48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1" y="-262760"/>
            <a:ext cx="12319001" cy="64805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DF1690-E10D-98B7-90E5-C8E6073513EE}"/>
              </a:ext>
            </a:extLst>
          </p:cNvPr>
          <p:cNvSpPr/>
          <p:nvPr/>
        </p:nvSpPr>
        <p:spPr>
          <a:xfrm rot="10800000">
            <a:off x="-127000" y="-868775"/>
            <a:ext cx="8115300" cy="70866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B6A44F-F442-9ED9-E4D3-32E6F3FC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Uplighting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D62BE-30B7-5649-87B8-6381C5931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Purpose: Highlight trees, architecture, or structures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Techniques for various effects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94F05-A52C-1CE7-2EB1-AB82FEE16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B654C-120B-8200-66C2-934E48BE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503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29118-BED3-0C70-B017-A7F66E0B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A walkway with lights on&#10;&#10;Description automatically generated with medium confidence">
            <a:extLst>
              <a:ext uri="{FF2B5EF4-FFF2-40B4-BE49-F238E27FC236}">
                <a16:creationId xmlns:a16="http://schemas.microsoft.com/office/drawing/2014/main" id="{0934DF21-129F-00EB-C30B-9AE2A2172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flipH="1">
            <a:off x="0" y="-2014233"/>
            <a:ext cx="12319001" cy="821266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B91ABB-74B6-FC3E-35C0-81E44BC80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6D3E2-BEA6-3983-1630-9D9A9A11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863BE9-B5A0-022C-7A63-632E266C59E2}"/>
              </a:ext>
            </a:extLst>
          </p:cNvPr>
          <p:cNvSpPr/>
          <p:nvPr/>
        </p:nvSpPr>
        <p:spPr>
          <a:xfrm rot="10800000">
            <a:off x="-127000" y="-919575"/>
            <a:ext cx="8115300" cy="70866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CA45E4-30FC-0235-9C95-B90C3652948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D7CC0"/>
                </a:solidFill>
                <a:latin typeface="Gotham Book" pitchFamily="2" charset="0"/>
                <a:ea typeface="+mj-ea"/>
                <a:cs typeface="Gotham Book" pitchFamily="2" charset="0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Downlights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AA653F-45A6-2E70-C4BB-6D8CC7F252B2}"/>
              </a:ext>
            </a:extLst>
          </p:cNvPr>
          <p:cNvSpPr txBox="1">
            <a:spLocks/>
          </p:cNvSpPr>
          <p:nvPr/>
        </p:nvSpPr>
        <p:spPr>
          <a:xfrm>
            <a:off x="990600" y="2142514"/>
            <a:ext cx="6289431" cy="409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Purpose: Create a natural 'moonlight' effect from above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Ideal for highlighting garden beds, patios, and seating areas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71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9918-DE63-F096-37D6-4D7D98343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411E7-F258-3629-E894-49383CC15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67107-5AB4-A20D-4EE5-887499F51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LANDSCAPE LIGHTING DESIGN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893FE-B09D-A3F9-D78A-05081D55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744-2F6F-7B44-BB9F-862CBFF1EAE4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 descr="A close-up of a light&#10;&#10;Description automatically generated">
            <a:extLst>
              <a:ext uri="{FF2B5EF4-FFF2-40B4-BE49-F238E27FC236}">
                <a16:creationId xmlns:a16="http://schemas.microsoft.com/office/drawing/2014/main" id="{B1BC449D-6183-08D1-AF3B-7259F4D211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95097"/>
            <a:ext cx="12192000" cy="78672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07A88B-99BC-7AC8-8BA3-85903F3B2D54}"/>
              </a:ext>
            </a:extLst>
          </p:cNvPr>
          <p:cNvSpPr/>
          <p:nvPr/>
        </p:nvSpPr>
        <p:spPr>
          <a:xfrm rot="10800000">
            <a:off x="-127000" y="-919575"/>
            <a:ext cx="8115300" cy="70866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FAD39F-98B6-975F-72A3-2FA32498331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D7CC0"/>
                </a:solidFill>
                <a:latin typeface="Gotham Book" pitchFamily="2" charset="0"/>
                <a:ea typeface="+mj-ea"/>
                <a:cs typeface="Gotham Book" pitchFamily="2" charset="0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Specialty Lighting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Techniques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457A48-91D4-48DB-B068-1B597845EE3A}"/>
              </a:ext>
            </a:extLst>
          </p:cNvPr>
          <p:cNvSpPr txBox="1">
            <a:spLocks/>
          </p:cNvSpPr>
          <p:nvPr/>
        </p:nvSpPr>
        <p:spPr>
          <a:xfrm>
            <a:off x="990600" y="2142514"/>
            <a:ext cx="6289431" cy="409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Underwater lighting, deck lighting, step lighting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Tips for enhancing unique features in the landscape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45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4998</TotalTime>
  <Words>949</Words>
  <Application>Microsoft Macintosh PowerPoint</Application>
  <PresentationFormat>Widescreen</PresentationFormat>
  <Paragraphs>174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Arial</vt:lpstr>
      <vt:lpstr>Calibri</vt:lpstr>
      <vt:lpstr>Gotham Bold</vt:lpstr>
      <vt:lpstr>Gotham Book</vt:lpstr>
      <vt:lpstr>Gotham Medium</vt:lpstr>
      <vt:lpstr>Office Theme</vt:lpstr>
      <vt:lpstr>Landscape Lighting Design</vt:lpstr>
      <vt:lpstr>Introduction to  Landscape Lighting Design</vt:lpstr>
      <vt:lpstr>Benefits of Landscape Lighting</vt:lpstr>
      <vt:lpstr>Basics of Lighting Design</vt:lpstr>
      <vt:lpstr>Common Landscape Lighting Techniques</vt:lpstr>
      <vt:lpstr>Path Lights</vt:lpstr>
      <vt:lpstr>Uplighting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Landscape Lighting  Design Do's and Don’ts</vt:lpstr>
      <vt:lpstr>Case Studies and Examples</vt:lpstr>
      <vt:lpstr>Contact Information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Ethan Harwood</dc:creator>
  <cp:lastModifiedBy>Ethan Harwood</cp:lastModifiedBy>
  <cp:revision>25</cp:revision>
  <dcterms:created xsi:type="dcterms:W3CDTF">2024-10-04T14:09:30Z</dcterms:created>
  <dcterms:modified xsi:type="dcterms:W3CDTF">2025-01-13T22:39:05Z</dcterms:modified>
</cp:coreProperties>
</file>